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3" r:id="rId3"/>
    <p:sldId id="272" r:id="rId4"/>
    <p:sldId id="270" r:id="rId5"/>
    <p:sldId id="280" r:id="rId6"/>
    <p:sldId id="284" r:id="rId7"/>
    <p:sldId id="286" r:id="rId8"/>
    <p:sldId id="262" r:id="rId9"/>
    <p:sldId id="279" r:id="rId10"/>
    <p:sldId id="263" r:id="rId11"/>
    <p:sldId id="292" r:id="rId12"/>
    <p:sldId id="264" r:id="rId13"/>
    <p:sldId id="293" r:id="rId14"/>
    <p:sldId id="287" r:id="rId15"/>
    <p:sldId id="266" r:id="rId16"/>
    <p:sldId id="277" r:id="rId17"/>
    <p:sldId id="290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6600CC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8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view3D>
      <c:rAngAx val="1"/>
    </c:view3D>
    <c:plotArea>
      <c:layout/>
      <c:bar3D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2014 рік</c:v>
                </c:pt>
              </c:strCache>
            </c:strRef>
          </c:tx>
          <c:spPr>
            <a:solidFill>
              <a:srgbClr val="0070C0"/>
            </a:solidFill>
          </c:spPr>
          <c:dLbls>
            <c:dLbl>
              <c:idx val="0"/>
              <c:layout>
                <c:manualLayout>
                  <c:x val="9.2592592592592882E-3"/>
                  <c:y val="-2.2905102896215051E-3"/>
                </c:manualLayout>
              </c:layout>
              <c:showVal val="1"/>
            </c:dLbl>
            <c:dLbl>
              <c:idx val="1"/>
              <c:layout>
                <c:manualLayout>
                  <c:x val="2.1604938271605006E-2"/>
                  <c:y val="6.8715308688644984E-3"/>
                </c:manualLayout>
              </c:layout>
              <c:showVal val="1"/>
            </c:dLbl>
            <c:dLbl>
              <c:idx val="2"/>
              <c:layout>
                <c:manualLayout>
                  <c:x val="9.2592592592592362E-3"/>
                  <c:y val="4.5810205792429989E-3"/>
                </c:manualLayout>
              </c:layout>
              <c:showVal val="1"/>
            </c:dLbl>
            <c:dLbl>
              <c:idx val="3"/>
              <c:layout>
                <c:manualLayout>
                  <c:x val="6.1728395061728435E-3"/>
                  <c:y val="2.2905102896215051E-3"/>
                </c:manualLayout>
              </c:layout>
              <c:showVal val="1"/>
            </c:dLbl>
            <c:dLbl>
              <c:idx val="4"/>
              <c:layout>
                <c:manualLayout>
                  <c:x val="1.3888888888888923E-2"/>
                  <c:y val="4.1992203545542454E-17"/>
                </c:manualLayout>
              </c:layout>
              <c:showVal val="1"/>
            </c:dLbl>
            <c:dLbl>
              <c:idx val="5"/>
              <c:layout>
                <c:manualLayout>
                  <c:x val="2.314814814814815E-2"/>
                  <c:y val="0"/>
                </c:manualLayout>
              </c:layout>
              <c:showVal val="1"/>
            </c:dLbl>
            <c:dLbl>
              <c:idx val="6"/>
              <c:layout>
                <c:manualLayout>
                  <c:x val="2.4691358024691409E-2"/>
                  <c:y val="6.8715308688644984E-3"/>
                </c:manualLayout>
              </c:layout>
              <c:showVal val="1"/>
            </c:dLbl>
            <c:txPr>
              <a:bodyPr/>
              <a:lstStyle/>
              <a:p>
                <a:pPr>
                  <a:defRPr sz="1300" b="1"/>
                </a:pPr>
                <a:endParaRPr lang="uk-UA"/>
              </a:p>
            </c:txPr>
            <c:showVal val="1"/>
          </c:dLbls>
          <c:cat>
            <c:strRef>
              <c:f>Лист1!$A$2:$A$8</c:f>
              <c:strCache>
                <c:ptCount val="7"/>
                <c:pt idx="0">
                  <c:v>Фармацевтична промисловість</c:v>
                </c:pt>
                <c:pt idx="1">
                  <c:v>Машинобудівна промисловість</c:v>
                </c:pt>
                <c:pt idx="2">
                  <c:v>Деревообробна промисловість</c:v>
                </c:pt>
                <c:pt idx="3">
                  <c:v>Харчова промисловість</c:v>
                </c:pt>
                <c:pt idx="4">
                  <c:v>Легка промисловість</c:v>
                </c:pt>
                <c:pt idx="5">
                  <c:v>Промисловість будівельних матеріалів</c:v>
                </c:pt>
                <c:pt idx="6">
                  <c:v>Виробництво та розподілення електроенергії, газу та води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108538.9</c:v>
                </c:pt>
                <c:pt idx="1">
                  <c:v>89651.5</c:v>
                </c:pt>
                <c:pt idx="2">
                  <c:v>45457.1</c:v>
                </c:pt>
                <c:pt idx="3">
                  <c:v>313182.2</c:v>
                </c:pt>
                <c:pt idx="4">
                  <c:v>49676.4</c:v>
                </c:pt>
                <c:pt idx="5">
                  <c:v>1720.4</c:v>
                </c:pt>
                <c:pt idx="6">
                  <c:v>195860.6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 рік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1.3888888888888923E-2"/>
                  <c:y val="-4.5810205792429989E-3"/>
                </c:manualLayout>
              </c:layout>
              <c:showVal val="1"/>
            </c:dLbl>
            <c:dLbl>
              <c:idx val="1"/>
              <c:layout>
                <c:manualLayout>
                  <c:x val="9.2592592592592882E-3"/>
                  <c:y val="-6.8715308688645834E-3"/>
                </c:manualLayout>
              </c:layout>
              <c:showVal val="1"/>
            </c:dLbl>
            <c:dLbl>
              <c:idx val="2"/>
              <c:layout>
                <c:manualLayout>
                  <c:x val="6.1728395061728435E-3"/>
                  <c:y val="-9.1620411584860256E-3"/>
                </c:manualLayout>
              </c:layout>
              <c:showVal val="1"/>
            </c:dLbl>
            <c:dLbl>
              <c:idx val="3"/>
              <c:layout>
                <c:manualLayout>
                  <c:x val="-7.4074074074074084E-2"/>
                  <c:y val="-5.039122637167303E-2"/>
                </c:manualLayout>
              </c:layout>
              <c:showVal val="1"/>
            </c:dLbl>
            <c:dLbl>
              <c:idx val="4"/>
              <c:layout>
                <c:manualLayout>
                  <c:x val="1.5432098765432126E-2"/>
                  <c:y val="-2.2906906447624233E-3"/>
                </c:manualLayout>
              </c:layout>
              <c:showVal val="1"/>
            </c:dLbl>
            <c:dLbl>
              <c:idx val="5"/>
              <c:layout>
                <c:manualLayout>
                  <c:x val="2.1604938271605006E-2"/>
                  <c:y val="6.8715308688644984E-3"/>
                </c:manualLayout>
              </c:layout>
              <c:showVal val="1"/>
            </c:dLbl>
            <c:txPr>
              <a:bodyPr/>
              <a:lstStyle/>
              <a:p>
                <a:pPr>
                  <a:defRPr sz="1300" b="1"/>
                </a:pPr>
                <a:endParaRPr lang="uk-UA"/>
              </a:p>
            </c:txPr>
            <c:showVal val="1"/>
          </c:dLbls>
          <c:cat>
            <c:strRef>
              <c:f>Лист1!$A$2:$A$8</c:f>
              <c:strCache>
                <c:ptCount val="7"/>
                <c:pt idx="0">
                  <c:v>Фармацевтична промисловість</c:v>
                </c:pt>
                <c:pt idx="1">
                  <c:v>Машинобудівна промисловість</c:v>
                </c:pt>
                <c:pt idx="2">
                  <c:v>Деревообробна промисловість</c:v>
                </c:pt>
                <c:pt idx="3">
                  <c:v>Харчова промисловість</c:v>
                </c:pt>
                <c:pt idx="4">
                  <c:v>Легка промисловість</c:v>
                </c:pt>
                <c:pt idx="5">
                  <c:v>Промисловість будівельних матеріалів</c:v>
                </c:pt>
                <c:pt idx="6">
                  <c:v>Виробництво та розподілення електроенергії, газу та води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173977.9</c:v>
                </c:pt>
                <c:pt idx="1">
                  <c:v>178692.2</c:v>
                </c:pt>
                <c:pt idx="2">
                  <c:v>47932.5</c:v>
                </c:pt>
                <c:pt idx="3">
                  <c:v>386392.8</c:v>
                </c:pt>
                <c:pt idx="4">
                  <c:v>64074</c:v>
                </c:pt>
                <c:pt idx="5">
                  <c:v>2860.5</c:v>
                </c:pt>
                <c:pt idx="6">
                  <c:v>367148.4</c:v>
                </c:pt>
              </c:numCache>
            </c:numRef>
          </c:val>
        </c:ser>
        <c:shape val="cylinder"/>
        <c:axId val="91882624"/>
        <c:axId val="91692032"/>
        <c:axId val="0"/>
      </c:bar3DChart>
      <c:catAx>
        <c:axId val="91882624"/>
        <c:scaling>
          <c:orientation val="minMax"/>
        </c:scaling>
        <c:axPos val="l"/>
        <c:tickLblPos val="nextTo"/>
        <c:spPr>
          <a:noFill/>
        </c:spPr>
        <c:txPr>
          <a:bodyPr/>
          <a:lstStyle/>
          <a:p>
            <a:pPr>
              <a:defRPr sz="1400" b="1"/>
            </a:pPr>
            <a:endParaRPr lang="uk-UA"/>
          </a:p>
        </c:txPr>
        <c:crossAx val="91692032"/>
        <c:crosses val="autoZero"/>
        <c:auto val="1"/>
        <c:lblAlgn val="ctr"/>
        <c:lblOffset val="100"/>
      </c:catAx>
      <c:valAx>
        <c:axId val="91692032"/>
        <c:scaling>
          <c:orientation val="minMax"/>
          <c:max val="400000"/>
          <c:min val="0"/>
        </c:scaling>
        <c:delete val="1"/>
        <c:axPos val="b"/>
        <c:majorGridlines/>
        <c:numFmt formatCode="General" sourceLinked="1"/>
        <c:tickLblPos val="none"/>
        <c:crossAx val="91882624"/>
        <c:crosses val="autoZero"/>
        <c:crossBetween val="between"/>
        <c:majorUnit val="100000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uk-UA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2.1426314766209804E-3"/>
          <c:y val="9.3437994236534941E-3"/>
          <c:w val="0.67321641960907053"/>
          <c:h val="0.9906562005763465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92D050"/>
              </a:solidFill>
            </c:spPr>
          </c:dPt>
          <c:dPt>
            <c:idx val="2"/>
            <c:spPr>
              <a:solidFill>
                <a:srgbClr val="00B0F0"/>
              </a:solidFill>
            </c:spPr>
          </c:dPt>
          <c:dPt>
            <c:idx val="3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-0.17840178393604006"/>
                  <c:y val="9.2474943462146603E-2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i="0" smtClean="0"/>
                      <a:t>2</a:t>
                    </a:r>
                    <a:r>
                      <a:rPr lang="en-US" smtClean="0"/>
                      <a:t>7292,1</a:t>
                    </a:r>
                    <a:r>
                      <a:rPr lang="uk-UA" smtClean="0"/>
                      <a:t> </a:t>
                    </a:r>
                  </a:p>
                  <a:p>
                    <a:r>
                      <a:rPr lang="uk-UA" smtClean="0"/>
                      <a:t>тис. грн.</a:t>
                    </a:r>
                    <a:r>
                      <a:rPr lang="en-US"/>
                      <a:t>
</a:t>
                    </a:r>
                    <a:r>
                      <a:rPr lang="en-US" smtClean="0"/>
                      <a:t>29</a:t>
                    </a:r>
                    <a:r>
                      <a:rPr lang="uk-UA" baseline="0" smtClean="0"/>
                      <a:t> </a:t>
                    </a:r>
                    <a:r>
                      <a:rPr lang="en-US" smtClean="0"/>
                      <a:t>%</a:t>
                    </a:r>
                    <a:endParaRPr lang="en-US" dirty="0"/>
                  </a:p>
                </c:rich>
              </c:tx>
              <c:showVal val="1"/>
              <c:showPercent val="1"/>
              <c:separator>
</c:separator>
            </c:dLbl>
            <c:dLbl>
              <c:idx val="1"/>
              <c:layout>
                <c:manualLayout>
                  <c:x val="-0.12178018986921596"/>
                  <c:y val="-0.15909400931811554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i="0" dirty="0" smtClean="0"/>
                      <a:t>7</a:t>
                    </a:r>
                    <a:r>
                      <a:rPr lang="en-US" dirty="0" smtClean="0"/>
                      <a:t>904,9</a:t>
                    </a:r>
                    <a:r>
                      <a:rPr lang="uk-UA" dirty="0" smtClean="0"/>
                      <a:t> </a:t>
                    </a:r>
                  </a:p>
                  <a:p>
                    <a:r>
                      <a:rPr lang="uk-UA" dirty="0" smtClean="0"/>
                      <a:t>тис. грн.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8</a:t>
                    </a:r>
                    <a:r>
                      <a:rPr lang="uk-UA" dirty="0" smtClean="0"/>
                      <a:t>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showPercent val="1"/>
              <c:separator>
</c:separator>
            </c:dLbl>
            <c:dLbl>
              <c:idx val="2"/>
              <c:layout>
                <c:manualLayout>
                  <c:x val="-0.11070610578427741"/>
                  <c:y val="-0.25767582097605252"/>
                </c:manualLayout>
              </c:layout>
              <c:tx>
                <c:rich>
                  <a:bodyPr/>
                  <a:lstStyle/>
                  <a:p>
                    <a:r>
                      <a:rPr lang="uk-UA" dirty="0" smtClean="0"/>
                      <a:t> </a:t>
                    </a:r>
                    <a:r>
                      <a:rPr lang="en-US" dirty="0" smtClean="0"/>
                      <a:t>9387,1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10</a:t>
                    </a:r>
                    <a:r>
                      <a:rPr lang="uk-UA" dirty="0" smtClean="0"/>
                      <a:t>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showPercent val="1"/>
              <c:separator>
</c:separator>
            </c:dLbl>
            <c:dLbl>
              <c:idx val="3"/>
              <c:layout>
                <c:manualLayout>
                  <c:x val="0.10251882569399001"/>
                  <c:y val="-9.4308963506615884E-2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i="0" dirty="0" smtClean="0"/>
                      <a:t>4</a:t>
                    </a:r>
                    <a:r>
                      <a:rPr lang="en-US" dirty="0" smtClean="0"/>
                      <a:t>9688,2</a:t>
                    </a:r>
                    <a:r>
                      <a:rPr lang="uk-UA" dirty="0" smtClean="0"/>
                      <a:t> </a:t>
                    </a:r>
                  </a:p>
                  <a:p>
                    <a:r>
                      <a:rPr lang="uk-UA" dirty="0" smtClean="0"/>
                      <a:t>тис. грн.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53</a:t>
                    </a:r>
                    <a:r>
                      <a:rPr lang="uk-UA" dirty="0" smtClean="0"/>
                      <a:t>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showPercent val="1"/>
              <c:separator>
</c:separator>
            </c:dLbl>
            <c:txPr>
              <a:bodyPr/>
              <a:lstStyle/>
              <a:p>
                <a:pPr>
                  <a:defRPr sz="1600" b="1" i="0"/>
                </a:pPr>
                <a:endParaRPr lang="uk-UA"/>
              </a:p>
            </c:txPr>
            <c:showVal val="1"/>
            <c:showPercent val="1"/>
            <c:separator>
</c:separator>
            <c:showLeaderLines val="1"/>
          </c:dLbls>
          <c:cat>
            <c:strRef>
              <c:f>Лист1!$A$2:$A$5</c:f>
              <c:strCache>
                <c:ptCount val="4"/>
                <c:pt idx="0">
                  <c:v>Допомога сім 'ям з дітьми</c:v>
                </c:pt>
                <c:pt idx="1">
                  <c:v>Допомога малозабезпеченим сім'ям</c:v>
                </c:pt>
                <c:pt idx="2">
                  <c:v>Допомога інвалідам з дитинства і дітям-інвалідам</c:v>
                </c:pt>
                <c:pt idx="3">
                  <c:v>Пільги та субсидії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27292.1</c:v>
                </c:pt>
                <c:pt idx="1">
                  <c:v>7904.9</c:v>
                </c:pt>
                <c:pt idx="2">
                  <c:v>9387.1</c:v>
                </c:pt>
                <c:pt idx="3">
                  <c:v>49688.2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>
        <c:manualLayout>
          <c:xMode val="edge"/>
          <c:yMode val="edge"/>
          <c:x val="0.68551832304321847"/>
          <c:y val="0.20412947496610201"/>
          <c:w val="0.31078292599652885"/>
          <c:h val="0.60322669572180576"/>
        </c:manualLayout>
      </c:layout>
      <c:txPr>
        <a:bodyPr/>
        <a:lstStyle/>
        <a:p>
          <a:pPr>
            <a:defRPr sz="1700" b="1"/>
          </a:pPr>
          <a:endParaRPr lang="uk-UA"/>
        </a:p>
      </c:txPr>
    </c:legend>
    <c:plotVisOnly val="1"/>
  </c:chart>
  <c:txPr>
    <a:bodyPr/>
    <a:lstStyle/>
    <a:p>
      <a:pPr>
        <a:defRPr sz="1800"/>
      </a:pPr>
      <a:endParaRPr lang="uk-UA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view3D>
      <c:rAngAx val="1"/>
    </c:view3D>
    <c:plotArea>
      <c:layout/>
      <c:bar3D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rgbClr val="6600CC"/>
              </a:solidFill>
            </c:spPr>
          </c:dPt>
          <c:dPt>
            <c:idx val="1"/>
            <c:spPr>
              <a:solidFill>
                <a:srgbClr val="FF33CC"/>
              </a:solidFill>
            </c:spPr>
          </c:dPt>
          <c:dPt>
            <c:idx val="2"/>
            <c:spPr>
              <a:solidFill>
                <a:srgbClr val="00B050"/>
              </a:solidFill>
            </c:spPr>
          </c:dPt>
          <c:dPt>
            <c:idx val="3"/>
            <c:spPr>
              <a:solidFill>
                <a:srgbClr val="FFC000"/>
              </a:solidFill>
            </c:spPr>
          </c:dPt>
          <c:dPt>
            <c:idx val="4"/>
            <c:spPr>
              <a:solidFill>
                <a:srgbClr val="0070C0"/>
              </a:solidFill>
            </c:spPr>
          </c:dPt>
          <c:dPt>
            <c:idx val="5"/>
            <c:spPr>
              <a:solidFill>
                <a:srgbClr val="FF3300"/>
              </a:solidFill>
            </c:spPr>
          </c:dPt>
          <c:dLbls>
            <c:dLbl>
              <c:idx val="0"/>
              <c:layout>
                <c:manualLayout>
                  <c:x val="1.5432098765432108E-2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2.0061728395061731E-2"/>
                  <c:y val="-1.1224130643577971E-2"/>
                </c:manualLayout>
              </c:layout>
              <c:showVal val="1"/>
            </c:dLbl>
            <c:dLbl>
              <c:idx val="2"/>
              <c:layout>
                <c:manualLayout>
                  <c:x val="2.3148026635559437E-2"/>
                  <c:y val="-5.612065321788976E-3"/>
                </c:manualLayout>
              </c:layout>
              <c:showVal val="1"/>
            </c:dLbl>
            <c:dLbl>
              <c:idx val="3"/>
              <c:layout>
                <c:manualLayout>
                  <c:x val="2.0061728395061731E-2"/>
                  <c:y val="0"/>
                </c:manualLayout>
              </c:layout>
              <c:showVal val="1"/>
            </c:dLbl>
            <c:dLbl>
              <c:idx val="4"/>
              <c:layout>
                <c:manualLayout>
                  <c:x val="1.0802469135802368E-2"/>
                  <c:y val="2.806032660894488E-3"/>
                </c:manualLayout>
              </c:layout>
              <c:showVal val="1"/>
            </c:dLbl>
            <c:dLbl>
              <c:idx val="5"/>
              <c:layout>
                <c:manualLayout>
                  <c:x val="7.7160493827160594E-3"/>
                  <c:y val="-5.6120653217889629E-3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uk-UA"/>
              </a:p>
            </c:txPr>
            <c:showVal val="1"/>
          </c:dLbls>
          <c:cat>
            <c:strRef>
              <c:f>Лист1!$A$2:$A$7</c:f>
              <c:strCache>
                <c:ptCount val="6"/>
                <c:pt idx="0">
                  <c:v>м. Гадяч</c:v>
                </c:pt>
                <c:pt idx="1">
                  <c:v>м. Комсомольськ</c:v>
                </c:pt>
                <c:pt idx="2">
                  <c:v>м. Миргород</c:v>
                </c:pt>
                <c:pt idx="3">
                  <c:v>м. Кременчук</c:v>
                </c:pt>
                <c:pt idx="4">
                  <c:v>м. Полтава</c:v>
                </c:pt>
                <c:pt idx="5">
                  <c:v>м. Лубни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8199.299999999992</c:v>
                </c:pt>
                <c:pt idx="1">
                  <c:v>588.4</c:v>
                </c:pt>
                <c:pt idx="2">
                  <c:v>2682.2</c:v>
                </c:pt>
                <c:pt idx="3">
                  <c:v>2964.6</c:v>
                </c:pt>
                <c:pt idx="4">
                  <c:v>12096.5</c:v>
                </c:pt>
                <c:pt idx="5">
                  <c:v>458.6</c:v>
                </c:pt>
              </c:numCache>
            </c:numRef>
          </c:val>
        </c:ser>
        <c:dLbls>
          <c:showVal val="1"/>
        </c:dLbls>
        <c:gapWidth val="74"/>
        <c:gapDepth val="177"/>
        <c:shape val="cylinder"/>
        <c:axId val="121512320"/>
        <c:axId val="121513856"/>
        <c:axId val="0"/>
      </c:bar3DChart>
      <c:catAx>
        <c:axId val="121512320"/>
        <c:scaling>
          <c:orientation val="minMax"/>
        </c:scaling>
        <c:axPos val="l"/>
        <c:tickLblPos val="nextTo"/>
        <c:txPr>
          <a:bodyPr/>
          <a:lstStyle/>
          <a:p>
            <a:pPr>
              <a:defRPr b="1" i="0"/>
            </a:pPr>
            <a:endParaRPr lang="uk-UA"/>
          </a:p>
        </c:txPr>
        <c:crossAx val="121513856"/>
        <c:crosses val="autoZero"/>
        <c:auto val="1"/>
        <c:lblAlgn val="ctr"/>
        <c:lblOffset val="100"/>
      </c:catAx>
      <c:valAx>
        <c:axId val="121513856"/>
        <c:scaling>
          <c:orientation val="minMax"/>
        </c:scaling>
        <c:axPos val="b"/>
        <c:majorGridlines/>
        <c:numFmt formatCode="General" sourceLinked="1"/>
        <c:tickLblPos val="nextTo"/>
        <c:crossAx val="12151232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uk-UA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title>
      <c:tx>
        <c:rich>
          <a:bodyPr/>
          <a:lstStyle/>
          <a:p>
            <a:pPr>
              <a:defRPr/>
            </a:pPr>
            <a:r>
              <a:rPr lang="uk-UA" dirty="0" smtClean="0"/>
              <a:t>Кількість користувачів</a:t>
            </a:r>
            <a:r>
              <a:rPr lang="uk-UA" baseline="0" dirty="0" smtClean="0"/>
              <a:t> мережі Інтернет, осіб</a:t>
            </a:r>
            <a:endParaRPr lang="uk-UA" dirty="0"/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Загальна кількість користувачів мережі Інтернет</c:v>
                </c:pt>
              </c:strCache>
            </c:strRef>
          </c:tx>
          <c:spPr>
            <a:solidFill>
              <a:srgbClr val="6600CC"/>
            </a:solidFill>
          </c:spPr>
          <c:dLbls>
            <c:dLbl>
              <c:idx val="0"/>
              <c:layout>
                <c:manualLayout>
                  <c:x val="8.1652450139285057E-3"/>
                  <c:y val="-2.1450319333887823E-2"/>
                </c:manualLayout>
              </c:layout>
              <c:showVal val="1"/>
            </c:dLbl>
            <c:dLbl>
              <c:idx val="1"/>
              <c:layout>
                <c:manualLayout>
                  <c:x val="1.6330490027856998E-3"/>
                  <c:y val="-1.906695051901142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/>
                </a:pPr>
                <a:endParaRPr lang="uk-UA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2014 рік</c:v>
                </c:pt>
                <c:pt idx="1">
                  <c:v>2015 рік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3575</c:v>
                </c:pt>
                <c:pt idx="1">
                  <c:v>3737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Кількість користувачів послугою Інтернет серед населення</c:v>
                </c:pt>
              </c:strCache>
            </c:strRef>
          </c:tx>
          <c:spPr>
            <a:solidFill>
              <a:srgbClr val="FF33CC"/>
            </a:solidFill>
          </c:spPr>
          <c:dLbls>
            <c:dLbl>
              <c:idx val="0"/>
              <c:layout>
                <c:manualLayout>
                  <c:x val="2.6128784044571168E-2"/>
                  <c:y val="-1.6683581704134993E-2"/>
                </c:manualLayout>
              </c:layout>
              <c:showVal val="1"/>
            </c:dLbl>
            <c:dLbl>
              <c:idx val="1"/>
              <c:layout>
                <c:manualLayout>
                  <c:x val="1.9596588033428404E-2"/>
                  <c:y val="-1.1916844074382137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/>
                </a:pPr>
                <a:endParaRPr lang="uk-UA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2014 рік</c:v>
                </c:pt>
                <c:pt idx="1">
                  <c:v>2015 рік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3194</c:v>
                </c:pt>
                <c:pt idx="1">
                  <c:v>3335</c:v>
                </c:pt>
              </c:numCache>
            </c:numRef>
          </c:val>
        </c:ser>
        <c:shape val="cylinder"/>
        <c:axId val="121964032"/>
        <c:axId val="121965568"/>
        <c:axId val="0"/>
      </c:bar3DChart>
      <c:catAx>
        <c:axId val="12196403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600" b="1"/>
            </a:pPr>
            <a:endParaRPr lang="uk-UA"/>
          </a:p>
        </c:txPr>
        <c:crossAx val="121965568"/>
        <c:crosses val="autoZero"/>
        <c:auto val="1"/>
        <c:lblAlgn val="ctr"/>
        <c:lblOffset val="100"/>
      </c:catAx>
      <c:valAx>
        <c:axId val="121965568"/>
        <c:scaling>
          <c:orientation val="minMax"/>
          <c:min val="0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600" b="1"/>
            </a:pPr>
            <a:endParaRPr lang="uk-UA"/>
          </a:p>
        </c:txPr>
        <c:crossAx val="12196403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600" b="1"/>
          </a:pPr>
          <a:endParaRPr lang="uk-UA"/>
        </a:p>
      </c:txPr>
    </c:legend>
    <c:plotVisOnly val="1"/>
  </c:chart>
  <c:txPr>
    <a:bodyPr/>
    <a:lstStyle/>
    <a:p>
      <a:pPr>
        <a:defRPr sz="1800"/>
      </a:pPr>
      <a:endParaRPr lang="uk-UA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B90619-5654-465A-9571-AA95D9A4E007}" type="doc">
      <dgm:prSet loTypeId="urn:microsoft.com/office/officeart/2005/8/layout/vList3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1EA9305B-6C29-48E5-ACFE-85160A0D38AB}">
      <dgm:prSet phldrT="[Текст]" custT="1"/>
      <dgm:sp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1"/>
          <a:tileRect/>
        </a:gradFill>
        <a:ln>
          <a:solidFill>
            <a:schemeClr val="accent6">
              <a:lumMod val="60000"/>
              <a:lumOff val="40000"/>
            </a:schemeClr>
          </a:solidFill>
        </a:ln>
        <a:scene3d>
          <a:camera prst="orthographicFront"/>
          <a:lightRig rig="threePt" dir="t">
            <a:rot lat="0" lon="0" rev="7500000"/>
          </a:lightRig>
        </a:scene3d>
        <a:sp3d extrusionH="76200" prstMaterial="plastic">
          <a:bevelT w="127000" h="25400" prst="relaxedInset"/>
          <a:extrusionClr>
            <a:schemeClr val="accent6">
              <a:lumMod val="60000"/>
              <a:lumOff val="40000"/>
            </a:schemeClr>
          </a:extrusionClr>
        </a:sp3d>
      </dgm:spPr>
      <dgm:t>
        <a:bodyPr/>
        <a:lstStyle/>
        <a:p>
          <a:pPr marL="0" marR="0" indent="0" algn="l" defTabSz="6223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endParaRPr lang="uk-UA" sz="1200" b="1" dirty="0" smtClean="0">
            <a:solidFill>
              <a:schemeClr val="tx1"/>
            </a:solidFill>
          </a:endParaRPr>
        </a:p>
        <a:p>
          <a:pPr marL="0" marR="0" indent="0" algn="l" defTabSz="6223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uk-UA" sz="1400" b="1" dirty="0" smtClean="0">
              <a:solidFill>
                <a:schemeClr val="tx1"/>
              </a:solidFill>
            </a:rPr>
            <a:t>Державний фонд регіонального розвитку:</a:t>
          </a:r>
        </a:p>
        <a:p>
          <a:pPr marL="0" marR="0" indent="0" algn="l" defTabSz="6223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uk-UA" sz="1200" b="0" dirty="0" smtClean="0">
              <a:solidFill>
                <a:schemeClr val="tx1"/>
              </a:solidFill>
            </a:rPr>
            <a:t>- Проект </a:t>
          </a:r>
          <a:r>
            <a:rPr lang="uk-UA" sz="1200" dirty="0" smtClean="0">
              <a:solidFill>
                <a:schemeClr val="tx1"/>
              </a:solidFill>
            </a:rPr>
            <a:t>«Реконструкція будівлі загальноосвітньої школи І-ІІІ ступенів №2 з надбудовою  третього поверху та добудовою актового залу по вул. Радянській, 62/1 в м. Лубни» .</a:t>
          </a:r>
        </a:p>
        <a:p>
          <a:pPr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200" b="0" dirty="0" smtClean="0">
            <a:solidFill>
              <a:schemeClr val="tx1"/>
            </a:solidFill>
          </a:endParaRPr>
        </a:p>
      </dgm:t>
    </dgm:pt>
    <dgm:pt modelId="{9C717F0E-8DC4-4347-81AC-AB2AADEF37D0}" type="parTrans" cxnId="{D52BA202-5629-4501-A425-32F1470727E0}">
      <dgm:prSet/>
      <dgm:spPr/>
      <dgm:t>
        <a:bodyPr/>
        <a:lstStyle/>
        <a:p>
          <a:endParaRPr lang="uk-UA"/>
        </a:p>
      </dgm:t>
    </dgm:pt>
    <dgm:pt modelId="{0E930951-7CA3-4356-BCC1-8644A51E5137}" type="sibTrans" cxnId="{D52BA202-5629-4501-A425-32F1470727E0}">
      <dgm:prSet/>
      <dgm:spPr/>
      <dgm:t>
        <a:bodyPr/>
        <a:lstStyle/>
        <a:p>
          <a:endParaRPr lang="uk-UA"/>
        </a:p>
      </dgm:t>
    </dgm:pt>
    <dgm:pt modelId="{868A686E-5F1B-4BFD-9E12-A5C769E0AB8B}">
      <dgm:prSet phldrT="[Текст]" custT="1"/>
      <dgm:sp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1"/>
          <a:tileRect/>
        </a:gradFill>
      </dgm:spPr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1200" b="1" dirty="0" smtClean="0">
            <a:solidFill>
              <a:schemeClr val="tx1"/>
            </a:solidFill>
          </a:endParaRPr>
        </a:p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400" b="1" dirty="0" smtClean="0">
              <a:solidFill>
                <a:schemeClr val="tx1"/>
              </a:solidFill>
            </a:rPr>
            <a:t>Програма фінансової допомоги Уряду Японії «Програма КУСАНОНЕ»:</a:t>
          </a:r>
        </a:p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200" b="0" dirty="0" smtClean="0">
              <a:solidFill>
                <a:schemeClr val="tx1"/>
              </a:solidFill>
            </a:rPr>
            <a:t>- Проект «</a:t>
          </a:r>
          <a:r>
            <a:rPr lang="uk-UA" sz="1200" dirty="0" smtClean="0">
              <a:solidFill>
                <a:schemeClr val="tx1"/>
              </a:solidFill>
            </a:rPr>
            <a:t>100%» стилю цифрового життя – успіх учасників інформаційної спільноти закладу</a:t>
          </a:r>
          <a:r>
            <a:rPr lang="uk-UA" sz="1200" b="0" dirty="0" smtClean="0">
              <a:solidFill>
                <a:schemeClr val="tx1"/>
              </a:solidFill>
            </a:rPr>
            <a:t>»;</a:t>
          </a:r>
        </a:p>
        <a:p>
          <a:pPr marL="0" marR="0" indent="0" algn="l" defTabSz="5334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uk-UA" sz="1200" b="0" dirty="0" smtClean="0">
              <a:solidFill>
                <a:schemeClr val="tx1"/>
              </a:solidFill>
            </a:rPr>
            <a:t>- Проект «</a:t>
          </a:r>
          <a:r>
            <a:rPr lang="uk-UA" sz="1200" dirty="0" smtClean="0">
              <a:solidFill>
                <a:schemeClr val="tx1"/>
              </a:solidFill>
            </a:rPr>
            <a:t>Покращення умов навчання учнів початкових класів Лубенської ЗОШ № 7</a:t>
          </a:r>
          <a:r>
            <a:rPr lang="uk-UA" sz="1200" b="0" dirty="0" smtClean="0">
              <a:solidFill>
                <a:schemeClr val="tx1"/>
              </a:solidFill>
            </a:rPr>
            <a:t>»; </a:t>
          </a:r>
        </a:p>
        <a:p>
          <a:pPr marL="0" marR="0" indent="0" algn="l" defTabSz="5334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uk-UA" sz="1200" b="0" dirty="0" smtClean="0">
              <a:solidFill>
                <a:schemeClr val="tx1"/>
              </a:solidFill>
            </a:rPr>
            <a:t>- Проект «</a:t>
          </a:r>
          <a:r>
            <a:rPr lang="uk-UA" sz="1200" dirty="0" smtClean="0">
              <a:solidFill>
                <a:schemeClr val="tx1"/>
              </a:solidFill>
            </a:rPr>
            <a:t>Забезпечення пожежної безпеки медичної установи</a:t>
          </a:r>
          <a:r>
            <a:rPr lang="uk-UA" sz="1200" b="0" dirty="0" smtClean="0">
              <a:solidFill>
                <a:schemeClr val="tx1"/>
              </a:solidFill>
            </a:rPr>
            <a:t>»;</a:t>
          </a:r>
        </a:p>
        <a:p>
          <a:pPr marL="0" marR="0" indent="0" algn="l" defTabSz="5334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uk-UA" sz="1200" b="0" dirty="0" smtClean="0">
              <a:solidFill>
                <a:schemeClr val="tx1"/>
              </a:solidFill>
            </a:rPr>
            <a:t>- Проект «</a:t>
          </a:r>
          <a:r>
            <a:rPr lang="uk-UA" sz="1200" dirty="0" smtClean="0">
              <a:solidFill>
                <a:schemeClr val="tx1"/>
              </a:solidFill>
            </a:rPr>
            <a:t>Модернізація медичного обладнання Комунальної Лубенської центральної міської лікарні, м. Лубни Полтавської області</a:t>
          </a:r>
          <a:r>
            <a:rPr lang="uk-UA" sz="1200" b="0" dirty="0" smtClean="0">
              <a:solidFill>
                <a:schemeClr val="tx1"/>
              </a:solidFill>
            </a:rPr>
            <a:t>»;</a:t>
          </a:r>
        </a:p>
        <a:p>
          <a:pPr marL="0" marR="0" indent="0" algn="l" defTabSz="5334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uk-UA" sz="1200" b="0" dirty="0" smtClean="0">
              <a:solidFill>
                <a:srgbClr val="002060"/>
              </a:solidFill>
            </a:rPr>
            <a:t>- Проект </a:t>
          </a:r>
          <a:r>
            <a:rPr lang="uk-UA" sz="1200" dirty="0" smtClean="0">
              <a:solidFill>
                <a:srgbClr val="002060"/>
              </a:solidFill>
            </a:rPr>
            <a:t>«Реконструкція трибун стадіону «Центральний»: Західна трибуна (сектори 1,2) з навісом по вул. Леніна, 26 в м. Лубни».</a:t>
          </a:r>
          <a:endParaRPr lang="uk-UA" sz="1200" b="0" dirty="0" smtClean="0">
            <a:solidFill>
              <a:srgbClr val="002060"/>
            </a:solidFill>
          </a:endParaRPr>
        </a:p>
        <a:p>
          <a:pPr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200" dirty="0" smtClean="0">
            <a:solidFill>
              <a:schemeClr val="tx1"/>
            </a:solidFill>
          </a:endParaRPr>
        </a:p>
      </dgm:t>
    </dgm:pt>
    <dgm:pt modelId="{BA98A61C-79EF-445B-8CBF-563F0BD60352}" type="parTrans" cxnId="{5A3848FD-A1DD-44DD-8C2E-50B341F2A166}">
      <dgm:prSet/>
      <dgm:spPr/>
      <dgm:t>
        <a:bodyPr/>
        <a:lstStyle/>
        <a:p>
          <a:endParaRPr lang="uk-UA"/>
        </a:p>
      </dgm:t>
    </dgm:pt>
    <dgm:pt modelId="{83C85E6F-A8A8-4EBE-B818-62EA0AE4113B}" type="sibTrans" cxnId="{5A3848FD-A1DD-44DD-8C2E-50B341F2A166}">
      <dgm:prSet/>
      <dgm:spPr/>
      <dgm:t>
        <a:bodyPr/>
        <a:lstStyle/>
        <a:p>
          <a:endParaRPr lang="uk-UA"/>
        </a:p>
      </dgm:t>
    </dgm:pt>
    <dgm:pt modelId="{A1F89518-625B-48AC-A9F6-C426964AD8F5}">
      <dgm:prSet custT="1"/>
      <dgm:sp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  <a:tileRect/>
        </a:gradFill>
      </dgm:spPr>
      <dgm:t>
        <a:bodyPr lIns="720000" anchor="t" anchorCtr="0"/>
        <a:lstStyle/>
        <a:p>
          <a:pPr algn="l"/>
          <a:r>
            <a:rPr lang="uk-UA" sz="1400" b="1" dirty="0" smtClean="0">
              <a:solidFill>
                <a:srgbClr val="002060"/>
              </a:solidFill>
            </a:rPr>
            <a:t>Міжнародна технічна допомога:</a:t>
          </a:r>
        </a:p>
        <a:p>
          <a:pPr algn="l"/>
          <a:r>
            <a:rPr lang="uk-UA" sz="1200" b="0" dirty="0" smtClean="0">
              <a:solidFill>
                <a:srgbClr val="002060"/>
              </a:solidFill>
            </a:rPr>
            <a:t>     - Проект </a:t>
          </a:r>
          <a:r>
            <a:rPr lang="uk-UA" sz="1200" dirty="0" smtClean="0">
              <a:solidFill>
                <a:srgbClr val="002060"/>
              </a:solidFill>
            </a:rPr>
            <a:t>«Капітальний ремонт будівлі Лубенської загальноосвітньої школи І-ІІІ ступенів № 4 з        покращенням її енергоефективності по вул. Л. Толстого, 72 в м. Лубни, Полтавської області (утеплення фасаду)»;</a:t>
          </a:r>
        </a:p>
        <a:p>
          <a:pPr algn="l"/>
          <a:r>
            <a:rPr lang="uk-UA" sz="1200" b="0" dirty="0" smtClean="0">
              <a:solidFill>
                <a:srgbClr val="002060"/>
              </a:solidFill>
            </a:rPr>
            <a:t>-  Проект </a:t>
          </a:r>
          <a:r>
            <a:rPr lang="uk-UA" sz="1200" dirty="0" smtClean="0">
              <a:solidFill>
                <a:srgbClr val="002060"/>
              </a:solidFill>
            </a:rPr>
            <a:t>«Створення сучасного міжрайонного акушерсько-гінекологічного відділення Комунальної Лубенської центральної міської лікарні»;</a:t>
          </a:r>
        </a:p>
        <a:p>
          <a:pPr algn="l"/>
          <a:r>
            <a:rPr lang="uk-UA" sz="1200" b="0" dirty="0" smtClean="0">
              <a:solidFill>
                <a:srgbClr val="002060"/>
              </a:solidFill>
            </a:rPr>
            <a:t>-  Проект </a:t>
          </a:r>
          <a:r>
            <a:rPr lang="uk-UA" sz="1200" dirty="0" smtClean="0">
              <a:solidFill>
                <a:srgbClr val="002060"/>
              </a:solidFill>
            </a:rPr>
            <a:t>«Розвиток клініко-діагностичної лабораторії Комунальної Лубенської центральної міської лікарні»;</a:t>
          </a:r>
        </a:p>
        <a:p>
          <a:pPr algn="l"/>
          <a:r>
            <a:rPr lang="uk-UA" sz="1200" b="0" dirty="0" smtClean="0">
              <a:solidFill>
                <a:srgbClr val="002060"/>
              </a:solidFill>
            </a:rPr>
            <a:t>- Проект </a:t>
          </a:r>
          <a:r>
            <a:rPr lang="uk-UA" sz="1200" dirty="0" smtClean="0">
              <a:solidFill>
                <a:srgbClr val="002060"/>
              </a:solidFill>
            </a:rPr>
            <a:t>«Розвиток </a:t>
          </a:r>
          <a:r>
            <a:rPr lang="ru-RU" sz="1200" dirty="0" smtClean="0">
              <a:solidFill>
                <a:srgbClr val="002060"/>
              </a:solidFill>
            </a:rPr>
            <a:t>центрального стерилізаційного відділення </a:t>
          </a:r>
          <a:r>
            <a:rPr lang="uk-UA" sz="1200" dirty="0" smtClean="0">
              <a:solidFill>
                <a:srgbClr val="002060"/>
              </a:solidFill>
            </a:rPr>
            <a:t>К</a:t>
          </a:r>
          <a:r>
            <a:rPr lang="ru-RU" sz="1200" dirty="0" smtClean="0">
              <a:solidFill>
                <a:srgbClr val="002060"/>
              </a:solidFill>
            </a:rPr>
            <a:t>омунальної Лубенської центральної міської лікарні</a:t>
          </a:r>
          <a:r>
            <a:rPr lang="uk-UA" sz="1200" dirty="0" smtClean="0">
              <a:solidFill>
                <a:srgbClr val="002060"/>
              </a:solidFill>
            </a:rPr>
            <a:t>» ;</a:t>
          </a:r>
        </a:p>
        <a:p>
          <a:pPr algn="l"/>
          <a:r>
            <a:rPr lang="uk-UA" sz="1200" dirty="0" smtClean="0">
              <a:solidFill>
                <a:srgbClr val="002060"/>
              </a:solidFill>
            </a:rPr>
            <a:t>- Проект «</a:t>
          </a:r>
          <a:r>
            <a:rPr lang="ru-RU" sz="1200" dirty="0" smtClean="0">
              <a:solidFill>
                <a:srgbClr val="002060"/>
              </a:solidFill>
            </a:rPr>
            <a:t>Капітальний ремонт щодо покращення енергозбереження та теплосанації приміщення корпусу стаціонар</a:t>
          </a:r>
          <a:r>
            <a:rPr lang="uk-UA" sz="1200" dirty="0" smtClean="0">
              <a:solidFill>
                <a:srgbClr val="002060"/>
              </a:solidFill>
            </a:rPr>
            <a:t>у К</a:t>
          </a:r>
          <a:r>
            <a:rPr lang="ru-RU" sz="1200" dirty="0" smtClean="0">
              <a:solidFill>
                <a:srgbClr val="002060"/>
              </a:solidFill>
            </a:rPr>
            <a:t>омунальної Лубенської центральної міської лікарні</a:t>
          </a:r>
          <a:r>
            <a:rPr lang="uk-UA" sz="1200" dirty="0" smtClean="0">
              <a:solidFill>
                <a:srgbClr val="002060"/>
              </a:solidFill>
            </a:rPr>
            <a:t>»;</a:t>
          </a:r>
        </a:p>
        <a:p>
          <a:pPr algn="l"/>
          <a:r>
            <a:rPr lang="uk-UA" sz="1200" dirty="0" smtClean="0">
              <a:solidFill>
                <a:srgbClr val="002060"/>
              </a:solidFill>
            </a:rPr>
            <a:t>- Проект «Створення єдиної електронної систему обліку пацієнтів та електронних медичних карт Комунального Лубенського міського центру первинної медико-санітарної допомоги»;</a:t>
          </a:r>
        </a:p>
        <a:p>
          <a:pPr algn="l"/>
          <a:r>
            <a:rPr lang="uk-UA" sz="1200" dirty="0" smtClean="0">
              <a:solidFill>
                <a:srgbClr val="002060"/>
              </a:solidFill>
            </a:rPr>
            <a:t>-  Проект «Поповнення фондів бібліотеки для активації її культурно-просвітницької роботи» .</a:t>
          </a:r>
        </a:p>
        <a:p>
          <a:pPr algn="l"/>
          <a:endParaRPr lang="uk-UA" sz="1200" b="0" dirty="0">
            <a:solidFill>
              <a:schemeClr val="tx1"/>
            </a:solidFill>
          </a:endParaRPr>
        </a:p>
      </dgm:t>
    </dgm:pt>
    <dgm:pt modelId="{69CDD07B-D655-449E-823E-922C9219D595}" type="parTrans" cxnId="{B2F8247F-574E-4433-ABC6-99FBC2CFA5F6}">
      <dgm:prSet/>
      <dgm:spPr/>
      <dgm:t>
        <a:bodyPr/>
        <a:lstStyle/>
        <a:p>
          <a:endParaRPr lang="uk-UA"/>
        </a:p>
      </dgm:t>
    </dgm:pt>
    <dgm:pt modelId="{7A29564A-40BD-499C-9CFB-A3A98095AF21}" type="sibTrans" cxnId="{B2F8247F-574E-4433-ABC6-99FBC2CFA5F6}">
      <dgm:prSet/>
      <dgm:spPr/>
      <dgm:t>
        <a:bodyPr/>
        <a:lstStyle/>
        <a:p>
          <a:endParaRPr lang="uk-UA"/>
        </a:p>
      </dgm:t>
    </dgm:pt>
    <dgm:pt modelId="{00B78C07-BAF1-4872-888A-5070E19D52FD}" type="pres">
      <dgm:prSet presAssocID="{02B90619-5654-465A-9571-AA95D9A4E007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AD98EC3E-81DE-460D-847E-56D689AD502F}" type="pres">
      <dgm:prSet presAssocID="{1EA9305B-6C29-48E5-ACFE-85160A0D38AB}" presName="composite" presStyleCnt="0"/>
      <dgm:spPr/>
    </dgm:pt>
    <dgm:pt modelId="{D9A98DBA-63FF-41DE-B30F-95CC46BD6AB4}" type="pres">
      <dgm:prSet presAssocID="{1EA9305B-6C29-48E5-ACFE-85160A0D38AB}" presName="imgShp" presStyleLbl="fgImgPlace1" presStyleIdx="0" presStyleCnt="3" custLinFactX="-5152" custLinFactNeighborX="-100000" custLinFactNeighborY="477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uk-UA"/>
        </a:p>
      </dgm:t>
    </dgm:pt>
    <dgm:pt modelId="{B84C2210-45C1-41AA-B6A6-F88ED27E6AFF}" type="pres">
      <dgm:prSet presAssocID="{1EA9305B-6C29-48E5-ACFE-85160A0D38AB}" presName="txShp" presStyleLbl="node1" presStyleIdx="0" presStyleCnt="3" custScaleX="136552" custScaleY="67026" custLinFactNeighborX="6912" custLinFactNeighborY="286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74A3711-B240-47A9-8207-AB4256981FC1}" type="pres">
      <dgm:prSet presAssocID="{0E930951-7CA3-4356-BCC1-8644A51E5137}" presName="spacing" presStyleCnt="0"/>
      <dgm:spPr/>
    </dgm:pt>
    <dgm:pt modelId="{8308F6EC-293C-4E47-B5EE-5673D829BF33}" type="pres">
      <dgm:prSet presAssocID="{868A686E-5F1B-4BFD-9E12-A5C769E0AB8B}" presName="composite" presStyleCnt="0"/>
      <dgm:spPr/>
    </dgm:pt>
    <dgm:pt modelId="{9A8F7FB1-1265-4276-B32E-28081AB5C9C5}" type="pres">
      <dgm:prSet presAssocID="{868A686E-5F1B-4BFD-9E12-A5C769E0AB8B}" presName="imgShp" presStyleLbl="fgImgPlace1" presStyleIdx="1" presStyleCnt="3" custScaleX="109003" custLinFactX="-650" custLinFactNeighborX="-100000" custLinFactNeighborY="-2004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uk-UA"/>
        </a:p>
      </dgm:t>
    </dgm:pt>
    <dgm:pt modelId="{22394F44-16C7-4ADB-8AD5-855F8134DE5C}" type="pres">
      <dgm:prSet presAssocID="{868A686E-5F1B-4BFD-9E12-A5C769E0AB8B}" presName="txShp" presStyleLbl="node1" presStyleIdx="1" presStyleCnt="3" custScaleX="139415" custScaleY="160582" custLinFactNeighborX="5480" custLinFactNeighborY="-1943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ED5F7ED-74A6-4E60-9AA6-2EB194276C56}" type="pres">
      <dgm:prSet presAssocID="{83C85E6F-A8A8-4EBE-B818-62EA0AE4113B}" presName="spacing" presStyleCnt="0"/>
      <dgm:spPr/>
    </dgm:pt>
    <dgm:pt modelId="{CDE35F73-3A57-4120-9721-2E531C8492BF}" type="pres">
      <dgm:prSet presAssocID="{A1F89518-625B-48AC-A9F6-C426964AD8F5}" presName="composite" presStyleCnt="0"/>
      <dgm:spPr/>
    </dgm:pt>
    <dgm:pt modelId="{5B003569-8F4F-4EEA-A2BB-9E7275480996}" type="pres">
      <dgm:prSet presAssocID="{A1F89518-625B-48AC-A9F6-C426964AD8F5}" presName="imgShp" presStyleLbl="fgImgPlace1" presStyleIdx="2" presStyleCnt="3" custLinFactX="-5152" custLinFactNeighborX="-100000" custLinFactNeighborY="-25639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uk-UA"/>
        </a:p>
      </dgm:t>
    </dgm:pt>
    <dgm:pt modelId="{0C65E9F9-84A7-43ED-913D-B9E7A432CB88}" type="pres">
      <dgm:prSet presAssocID="{A1F89518-625B-48AC-A9F6-C426964AD8F5}" presName="txShp" presStyleLbl="node1" presStyleIdx="2" presStyleCnt="3" custScaleX="150376" custScaleY="319613" custLinFactNeighborY="-2669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085F45C3-FCB9-40D9-9BE3-FFD7CAB8194B}" type="presOf" srcId="{A1F89518-625B-48AC-A9F6-C426964AD8F5}" destId="{0C65E9F9-84A7-43ED-913D-B9E7A432CB88}" srcOrd="0" destOrd="0" presId="urn:microsoft.com/office/officeart/2005/8/layout/vList3"/>
    <dgm:cxn modelId="{D52BA202-5629-4501-A425-32F1470727E0}" srcId="{02B90619-5654-465A-9571-AA95D9A4E007}" destId="{1EA9305B-6C29-48E5-ACFE-85160A0D38AB}" srcOrd="0" destOrd="0" parTransId="{9C717F0E-8DC4-4347-81AC-AB2AADEF37D0}" sibTransId="{0E930951-7CA3-4356-BCC1-8644A51E5137}"/>
    <dgm:cxn modelId="{B2F8247F-574E-4433-ABC6-99FBC2CFA5F6}" srcId="{02B90619-5654-465A-9571-AA95D9A4E007}" destId="{A1F89518-625B-48AC-A9F6-C426964AD8F5}" srcOrd="2" destOrd="0" parTransId="{69CDD07B-D655-449E-823E-922C9219D595}" sibTransId="{7A29564A-40BD-499C-9CFB-A3A98095AF21}"/>
    <dgm:cxn modelId="{49126329-A507-4E3F-B32A-068069F98FA7}" type="presOf" srcId="{02B90619-5654-465A-9571-AA95D9A4E007}" destId="{00B78C07-BAF1-4872-888A-5070E19D52FD}" srcOrd="0" destOrd="0" presId="urn:microsoft.com/office/officeart/2005/8/layout/vList3"/>
    <dgm:cxn modelId="{4BE9C571-3DAA-49C9-8F50-782ED9FF0DED}" type="presOf" srcId="{868A686E-5F1B-4BFD-9E12-A5C769E0AB8B}" destId="{22394F44-16C7-4ADB-8AD5-855F8134DE5C}" srcOrd="0" destOrd="0" presId="urn:microsoft.com/office/officeart/2005/8/layout/vList3"/>
    <dgm:cxn modelId="{62E06728-8C6A-4BE9-81E0-2CAAD9BDEC6D}" type="presOf" srcId="{1EA9305B-6C29-48E5-ACFE-85160A0D38AB}" destId="{B84C2210-45C1-41AA-B6A6-F88ED27E6AFF}" srcOrd="0" destOrd="0" presId="urn:microsoft.com/office/officeart/2005/8/layout/vList3"/>
    <dgm:cxn modelId="{5A3848FD-A1DD-44DD-8C2E-50B341F2A166}" srcId="{02B90619-5654-465A-9571-AA95D9A4E007}" destId="{868A686E-5F1B-4BFD-9E12-A5C769E0AB8B}" srcOrd="1" destOrd="0" parTransId="{BA98A61C-79EF-445B-8CBF-563F0BD60352}" sibTransId="{83C85E6F-A8A8-4EBE-B818-62EA0AE4113B}"/>
    <dgm:cxn modelId="{47DF2C12-3CD9-47BC-A09F-3F0B76D3E634}" type="presParOf" srcId="{00B78C07-BAF1-4872-888A-5070E19D52FD}" destId="{AD98EC3E-81DE-460D-847E-56D689AD502F}" srcOrd="0" destOrd="0" presId="urn:microsoft.com/office/officeart/2005/8/layout/vList3"/>
    <dgm:cxn modelId="{D11132A0-A943-4DB1-AFCF-7229EFCA1F0A}" type="presParOf" srcId="{AD98EC3E-81DE-460D-847E-56D689AD502F}" destId="{D9A98DBA-63FF-41DE-B30F-95CC46BD6AB4}" srcOrd="0" destOrd="0" presId="urn:microsoft.com/office/officeart/2005/8/layout/vList3"/>
    <dgm:cxn modelId="{3F1B3E83-7A9A-4562-A5BE-817DE99D887F}" type="presParOf" srcId="{AD98EC3E-81DE-460D-847E-56D689AD502F}" destId="{B84C2210-45C1-41AA-B6A6-F88ED27E6AFF}" srcOrd="1" destOrd="0" presId="urn:microsoft.com/office/officeart/2005/8/layout/vList3"/>
    <dgm:cxn modelId="{16A36DDC-DE6F-4712-8094-0AA3412F63B9}" type="presParOf" srcId="{00B78C07-BAF1-4872-888A-5070E19D52FD}" destId="{474A3711-B240-47A9-8207-AB4256981FC1}" srcOrd="1" destOrd="0" presId="urn:microsoft.com/office/officeart/2005/8/layout/vList3"/>
    <dgm:cxn modelId="{4294E8C3-E02E-4B9F-B5EE-A18FF007B56A}" type="presParOf" srcId="{00B78C07-BAF1-4872-888A-5070E19D52FD}" destId="{8308F6EC-293C-4E47-B5EE-5673D829BF33}" srcOrd="2" destOrd="0" presId="urn:microsoft.com/office/officeart/2005/8/layout/vList3"/>
    <dgm:cxn modelId="{635D1A81-002A-485F-ABE0-24F1E7266246}" type="presParOf" srcId="{8308F6EC-293C-4E47-B5EE-5673D829BF33}" destId="{9A8F7FB1-1265-4276-B32E-28081AB5C9C5}" srcOrd="0" destOrd="0" presId="urn:microsoft.com/office/officeart/2005/8/layout/vList3"/>
    <dgm:cxn modelId="{52F8FD61-5106-4C7F-8239-182EE10B3F32}" type="presParOf" srcId="{8308F6EC-293C-4E47-B5EE-5673D829BF33}" destId="{22394F44-16C7-4ADB-8AD5-855F8134DE5C}" srcOrd="1" destOrd="0" presId="urn:microsoft.com/office/officeart/2005/8/layout/vList3"/>
    <dgm:cxn modelId="{68F05FB4-89E5-4C50-8BE8-6C30239F3ADD}" type="presParOf" srcId="{00B78C07-BAF1-4872-888A-5070E19D52FD}" destId="{5ED5F7ED-74A6-4E60-9AA6-2EB194276C56}" srcOrd="3" destOrd="0" presId="urn:microsoft.com/office/officeart/2005/8/layout/vList3"/>
    <dgm:cxn modelId="{6CE86ADB-3B8A-47A9-94C6-263A42958EDA}" type="presParOf" srcId="{00B78C07-BAF1-4872-888A-5070E19D52FD}" destId="{CDE35F73-3A57-4120-9721-2E531C8492BF}" srcOrd="4" destOrd="0" presId="urn:microsoft.com/office/officeart/2005/8/layout/vList3"/>
    <dgm:cxn modelId="{8FB364DE-CF0D-4FAE-B81E-BC0437D94D63}" type="presParOf" srcId="{CDE35F73-3A57-4120-9721-2E531C8492BF}" destId="{5B003569-8F4F-4EEA-A2BB-9E7275480996}" srcOrd="0" destOrd="0" presId="urn:microsoft.com/office/officeart/2005/8/layout/vList3"/>
    <dgm:cxn modelId="{11F14D39-BA1D-47A8-B897-E949EF88D0D9}" type="presParOf" srcId="{CDE35F73-3A57-4120-9721-2E531C8492BF}" destId="{0C65E9F9-84A7-43ED-913D-B9E7A432CB8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84C2210-45C1-41AA-B6A6-F88ED27E6AFF}">
      <dsp:nvSpPr>
        <dsp:cNvPr id="0" name=""/>
        <dsp:cNvSpPr/>
      </dsp:nvSpPr>
      <dsp:spPr>
        <a:xfrm rot="10800000">
          <a:off x="814215" y="186017"/>
          <a:ext cx="8042768" cy="640896"/>
        </a:xfrm>
        <a:prstGeom prst="homePlate">
          <a:avLst/>
        </a:prstGeom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1"/>
          <a:tileRect/>
        </a:gradFill>
        <a:ln>
          <a:solidFill>
            <a:schemeClr val="accent6">
              <a:lumMod val="60000"/>
              <a:lumOff val="4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76200" prstMaterial="plastic">
          <a:bevelT w="127000" h="25400" prst="relaxedInset"/>
          <a:extrusionClr>
            <a:schemeClr val="accent6">
              <a:lumMod val="60000"/>
              <a:lumOff val="40000"/>
            </a:schemeClr>
          </a:extrusion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21654" tIns="45720" rIns="85344" bIns="45720" numCol="1" spcCol="1270" anchor="ctr" anchorCtr="0">
          <a:noAutofit/>
        </a:bodyPr>
        <a:lstStyle/>
        <a:p>
          <a:pPr marL="0" marR="0" lvl="0" indent="0" algn="l" defTabSz="6223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endParaRPr lang="uk-UA" sz="1200" b="1" kern="1200" dirty="0" smtClean="0">
            <a:solidFill>
              <a:schemeClr val="tx1"/>
            </a:solidFill>
          </a:endParaRPr>
        </a:p>
        <a:p>
          <a:pPr marL="0" marR="0" lvl="0" indent="0" algn="l" defTabSz="6223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uk-UA" sz="1400" b="1" kern="1200" dirty="0" smtClean="0">
              <a:solidFill>
                <a:schemeClr val="tx1"/>
              </a:solidFill>
            </a:rPr>
            <a:t>Державний фонд регіонального розвитку:</a:t>
          </a:r>
        </a:p>
        <a:p>
          <a:pPr marL="0" marR="0" lvl="0" indent="0" algn="l" defTabSz="6223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uk-UA" sz="1200" b="0" kern="1200" dirty="0" smtClean="0">
              <a:solidFill>
                <a:schemeClr val="tx1"/>
              </a:solidFill>
            </a:rPr>
            <a:t>- Проект </a:t>
          </a:r>
          <a:r>
            <a:rPr lang="uk-UA" sz="1200" kern="1200" dirty="0" smtClean="0">
              <a:solidFill>
                <a:schemeClr val="tx1"/>
              </a:solidFill>
            </a:rPr>
            <a:t>«Реконструкція будівлі загальноосвітньої школи І-ІІІ ступенів №2 з надбудовою  третього поверху та добудовою актового залу по вул. Радянській, 62/1 в м. Лубни» .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200" b="0" kern="1200" dirty="0" smtClean="0">
            <a:solidFill>
              <a:schemeClr val="tx1"/>
            </a:solidFill>
          </a:endParaRPr>
        </a:p>
      </dsp:txBody>
      <dsp:txXfrm rot="10800000">
        <a:off x="814215" y="186017"/>
        <a:ext cx="8042768" cy="640896"/>
      </dsp:txXfrm>
    </dsp:sp>
    <dsp:sp modelId="{D9A98DBA-63FF-41DE-B30F-95CC46BD6AB4}">
      <dsp:nvSpPr>
        <dsp:cNvPr id="0" name=""/>
        <dsp:cNvSpPr/>
      </dsp:nvSpPr>
      <dsp:spPr>
        <a:xfrm>
          <a:off x="0" y="46653"/>
          <a:ext cx="956190" cy="95619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394F44-16C7-4ADB-8AD5-855F8134DE5C}">
      <dsp:nvSpPr>
        <dsp:cNvPr id="0" name=""/>
        <dsp:cNvSpPr/>
      </dsp:nvSpPr>
      <dsp:spPr>
        <a:xfrm rot="10800000">
          <a:off x="645560" y="1056818"/>
          <a:ext cx="8211396" cy="1535470"/>
        </a:xfrm>
        <a:prstGeom prst="homePlate">
          <a:avLst/>
        </a:prstGeom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21654" tIns="45720" rIns="85344" bIns="4572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1200" b="1" kern="1200" dirty="0" smtClean="0">
            <a:solidFill>
              <a:schemeClr val="tx1"/>
            </a:solidFill>
          </a:endParaRP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400" b="1" kern="1200" dirty="0" smtClean="0">
              <a:solidFill>
                <a:schemeClr val="tx1"/>
              </a:solidFill>
            </a:rPr>
            <a:t>Програма фінансової допомоги Уряду Японії «Програма КУСАНОНЕ»: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200" b="0" kern="1200" dirty="0" smtClean="0">
              <a:solidFill>
                <a:schemeClr val="tx1"/>
              </a:solidFill>
            </a:rPr>
            <a:t>- Проект «</a:t>
          </a:r>
          <a:r>
            <a:rPr lang="uk-UA" sz="1200" kern="1200" dirty="0" smtClean="0">
              <a:solidFill>
                <a:schemeClr val="tx1"/>
              </a:solidFill>
            </a:rPr>
            <a:t>100%» стилю цифрового життя – успіх учасників інформаційної спільноти закладу</a:t>
          </a:r>
          <a:r>
            <a:rPr lang="uk-UA" sz="1200" b="0" kern="1200" dirty="0" smtClean="0">
              <a:solidFill>
                <a:schemeClr val="tx1"/>
              </a:solidFill>
            </a:rPr>
            <a:t>»;</a:t>
          </a:r>
        </a:p>
        <a:p>
          <a:pPr marL="0" marR="0" lvl="0" indent="0" algn="l" defTabSz="5334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uk-UA" sz="1200" b="0" kern="1200" dirty="0" smtClean="0">
              <a:solidFill>
                <a:schemeClr val="tx1"/>
              </a:solidFill>
            </a:rPr>
            <a:t>- Проект «</a:t>
          </a:r>
          <a:r>
            <a:rPr lang="uk-UA" sz="1200" kern="1200" dirty="0" smtClean="0">
              <a:solidFill>
                <a:schemeClr val="tx1"/>
              </a:solidFill>
            </a:rPr>
            <a:t>Покращення умов навчання учнів початкових класів Лубенської ЗОШ № 7</a:t>
          </a:r>
          <a:r>
            <a:rPr lang="uk-UA" sz="1200" b="0" kern="1200" dirty="0" smtClean="0">
              <a:solidFill>
                <a:schemeClr val="tx1"/>
              </a:solidFill>
            </a:rPr>
            <a:t>»; </a:t>
          </a:r>
        </a:p>
        <a:p>
          <a:pPr marL="0" marR="0" lvl="0" indent="0" algn="l" defTabSz="5334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uk-UA" sz="1200" b="0" kern="1200" dirty="0" smtClean="0">
              <a:solidFill>
                <a:schemeClr val="tx1"/>
              </a:solidFill>
            </a:rPr>
            <a:t>- Проект «</a:t>
          </a:r>
          <a:r>
            <a:rPr lang="uk-UA" sz="1200" kern="1200" dirty="0" smtClean="0">
              <a:solidFill>
                <a:schemeClr val="tx1"/>
              </a:solidFill>
            </a:rPr>
            <a:t>Забезпечення пожежної безпеки медичної установи</a:t>
          </a:r>
          <a:r>
            <a:rPr lang="uk-UA" sz="1200" b="0" kern="1200" dirty="0" smtClean="0">
              <a:solidFill>
                <a:schemeClr val="tx1"/>
              </a:solidFill>
            </a:rPr>
            <a:t>»;</a:t>
          </a:r>
        </a:p>
        <a:p>
          <a:pPr marL="0" marR="0" lvl="0" indent="0" algn="l" defTabSz="5334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uk-UA" sz="1200" b="0" kern="1200" dirty="0" smtClean="0">
              <a:solidFill>
                <a:schemeClr val="tx1"/>
              </a:solidFill>
            </a:rPr>
            <a:t>- Проект «</a:t>
          </a:r>
          <a:r>
            <a:rPr lang="uk-UA" sz="1200" kern="1200" dirty="0" smtClean="0">
              <a:solidFill>
                <a:schemeClr val="tx1"/>
              </a:solidFill>
            </a:rPr>
            <a:t>Модернізація медичного обладнання Комунальної Лубенської центральної міської лікарні, м. Лубни Полтавської області</a:t>
          </a:r>
          <a:r>
            <a:rPr lang="uk-UA" sz="1200" b="0" kern="1200" dirty="0" smtClean="0">
              <a:solidFill>
                <a:schemeClr val="tx1"/>
              </a:solidFill>
            </a:rPr>
            <a:t>»;</a:t>
          </a:r>
        </a:p>
        <a:p>
          <a:pPr marL="0" marR="0" lvl="0" indent="0" algn="l" defTabSz="5334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uk-UA" sz="1200" b="0" kern="1200" dirty="0" smtClean="0">
              <a:solidFill>
                <a:srgbClr val="002060"/>
              </a:solidFill>
            </a:rPr>
            <a:t>- Проект </a:t>
          </a:r>
          <a:r>
            <a:rPr lang="uk-UA" sz="1200" kern="1200" dirty="0" smtClean="0">
              <a:solidFill>
                <a:srgbClr val="002060"/>
              </a:solidFill>
            </a:rPr>
            <a:t>«Реконструкція трибун стадіону «Центральний»: Західна трибуна (сектори 1,2) з навісом по вул. Леніна, 26 в м. Лубни».</a:t>
          </a:r>
          <a:endParaRPr lang="uk-UA" sz="1200" b="0" kern="1200" dirty="0" smtClean="0">
            <a:solidFill>
              <a:srgbClr val="002060"/>
            </a:solidFill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200" kern="1200" dirty="0" smtClean="0">
            <a:solidFill>
              <a:schemeClr val="tx1"/>
            </a:solidFill>
          </a:endParaRPr>
        </a:p>
      </dsp:txBody>
      <dsp:txXfrm rot="10800000">
        <a:off x="645560" y="1056818"/>
        <a:ext cx="8211396" cy="1535470"/>
      </dsp:txXfrm>
    </dsp:sp>
    <dsp:sp modelId="{9A8F7FB1-1265-4276-B32E-28081AB5C9C5}">
      <dsp:nvSpPr>
        <dsp:cNvPr id="0" name=""/>
        <dsp:cNvSpPr/>
      </dsp:nvSpPr>
      <dsp:spPr>
        <a:xfrm>
          <a:off x="0" y="1340654"/>
          <a:ext cx="1042276" cy="956190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65E9F9-84A7-43ED-913D-B9E7A432CB88}">
      <dsp:nvSpPr>
        <dsp:cNvPr id="0" name=""/>
        <dsp:cNvSpPr/>
      </dsp:nvSpPr>
      <dsp:spPr>
        <a:xfrm rot="10800000">
          <a:off x="-1" y="2808309"/>
          <a:ext cx="8856987" cy="3056110"/>
        </a:xfrm>
        <a:prstGeom prst="homePlate">
          <a:avLst/>
        </a:prstGeom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00" tIns="53340" rIns="99568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rgbClr val="002060"/>
              </a:solidFill>
            </a:rPr>
            <a:t>Міжнародна технічна допомога: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0" kern="1200" dirty="0" smtClean="0">
              <a:solidFill>
                <a:srgbClr val="002060"/>
              </a:solidFill>
            </a:rPr>
            <a:t>     - Проект </a:t>
          </a:r>
          <a:r>
            <a:rPr lang="uk-UA" sz="1200" kern="1200" dirty="0" smtClean="0">
              <a:solidFill>
                <a:srgbClr val="002060"/>
              </a:solidFill>
            </a:rPr>
            <a:t>«Капітальний ремонт будівлі Лубенської загальноосвітньої школи І-ІІІ ступенів № 4 з        покращенням її енергоефективності по вул. Л. Толстого, 72 в м. Лубни, Полтавської області (утеплення фасаду)»;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0" kern="1200" dirty="0" smtClean="0">
              <a:solidFill>
                <a:srgbClr val="002060"/>
              </a:solidFill>
            </a:rPr>
            <a:t>-  Проект </a:t>
          </a:r>
          <a:r>
            <a:rPr lang="uk-UA" sz="1200" kern="1200" dirty="0" smtClean="0">
              <a:solidFill>
                <a:srgbClr val="002060"/>
              </a:solidFill>
            </a:rPr>
            <a:t>«Створення сучасного міжрайонного акушерсько-гінекологічного відділення Комунальної Лубенської центральної міської лікарні»;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0" kern="1200" dirty="0" smtClean="0">
              <a:solidFill>
                <a:srgbClr val="002060"/>
              </a:solidFill>
            </a:rPr>
            <a:t>-  Проект </a:t>
          </a:r>
          <a:r>
            <a:rPr lang="uk-UA" sz="1200" kern="1200" dirty="0" smtClean="0">
              <a:solidFill>
                <a:srgbClr val="002060"/>
              </a:solidFill>
            </a:rPr>
            <a:t>«Розвиток клініко-діагностичної лабораторії Комунальної Лубенської центральної міської лікарні»;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0" kern="1200" dirty="0" smtClean="0">
              <a:solidFill>
                <a:srgbClr val="002060"/>
              </a:solidFill>
            </a:rPr>
            <a:t>- Проект </a:t>
          </a:r>
          <a:r>
            <a:rPr lang="uk-UA" sz="1200" kern="1200" dirty="0" smtClean="0">
              <a:solidFill>
                <a:srgbClr val="002060"/>
              </a:solidFill>
            </a:rPr>
            <a:t>«Розвиток </a:t>
          </a:r>
          <a:r>
            <a:rPr lang="ru-RU" sz="1200" kern="1200" dirty="0" smtClean="0">
              <a:solidFill>
                <a:srgbClr val="002060"/>
              </a:solidFill>
            </a:rPr>
            <a:t>центрального стерилізаційного відділення </a:t>
          </a:r>
          <a:r>
            <a:rPr lang="uk-UA" sz="1200" kern="1200" dirty="0" smtClean="0">
              <a:solidFill>
                <a:srgbClr val="002060"/>
              </a:solidFill>
            </a:rPr>
            <a:t>К</a:t>
          </a:r>
          <a:r>
            <a:rPr lang="ru-RU" sz="1200" kern="1200" dirty="0" smtClean="0">
              <a:solidFill>
                <a:srgbClr val="002060"/>
              </a:solidFill>
            </a:rPr>
            <a:t>омунальної Лубенської центральної міської лікарні</a:t>
          </a:r>
          <a:r>
            <a:rPr lang="uk-UA" sz="1200" kern="1200" dirty="0" smtClean="0">
              <a:solidFill>
                <a:srgbClr val="002060"/>
              </a:solidFill>
            </a:rPr>
            <a:t>» ;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kern="1200" dirty="0" smtClean="0">
              <a:solidFill>
                <a:srgbClr val="002060"/>
              </a:solidFill>
            </a:rPr>
            <a:t>- Проект «</a:t>
          </a:r>
          <a:r>
            <a:rPr lang="ru-RU" sz="1200" kern="1200" dirty="0" smtClean="0">
              <a:solidFill>
                <a:srgbClr val="002060"/>
              </a:solidFill>
            </a:rPr>
            <a:t>Капітальний ремонт щодо покращення енергозбереження та теплосанації приміщення корпусу стаціонар</a:t>
          </a:r>
          <a:r>
            <a:rPr lang="uk-UA" sz="1200" kern="1200" dirty="0" smtClean="0">
              <a:solidFill>
                <a:srgbClr val="002060"/>
              </a:solidFill>
            </a:rPr>
            <a:t>у К</a:t>
          </a:r>
          <a:r>
            <a:rPr lang="ru-RU" sz="1200" kern="1200" dirty="0" smtClean="0">
              <a:solidFill>
                <a:srgbClr val="002060"/>
              </a:solidFill>
            </a:rPr>
            <a:t>омунальної Лубенської центральної міської лікарні</a:t>
          </a:r>
          <a:r>
            <a:rPr lang="uk-UA" sz="1200" kern="1200" dirty="0" smtClean="0">
              <a:solidFill>
                <a:srgbClr val="002060"/>
              </a:solidFill>
            </a:rPr>
            <a:t>»;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kern="1200" dirty="0" smtClean="0">
              <a:solidFill>
                <a:srgbClr val="002060"/>
              </a:solidFill>
            </a:rPr>
            <a:t>- Проект «Створення єдиної електронної систему обліку пацієнтів та електронних медичних карт Комунального Лубенського міського центру первинної медико-санітарної допомоги»;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kern="1200" dirty="0" smtClean="0">
              <a:solidFill>
                <a:srgbClr val="002060"/>
              </a:solidFill>
            </a:rPr>
            <a:t>-  Проект «Поповнення фондів бібліотеки для активації її культурно-просвітницької роботи» .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200" b="0" kern="1200" dirty="0">
            <a:solidFill>
              <a:schemeClr val="tx1"/>
            </a:solidFill>
          </a:endParaRPr>
        </a:p>
      </dsp:txBody>
      <dsp:txXfrm rot="10800000">
        <a:off x="-1" y="2808309"/>
        <a:ext cx="8856987" cy="3056110"/>
      </dsp:txXfrm>
    </dsp:sp>
    <dsp:sp modelId="{5B003569-8F4F-4EEA-A2BB-9E7275480996}">
      <dsp:nvSpPr>
        <dsp:cNvPr id="0" name=""/>
        <dsp:cNvSpPr/>
      </dsp:nvSpPr>
      <dsp:spPr>
        <a:xfrm>
          <a:off x="0" y="3868347"/>
          <a:ext cx="956190" cy="956190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149B66-2909-4E0C-937C-314A23C04A4C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FDD019-6607-4615-9E9D-1DFD7D979FED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226E4F-6CC9-4C1F-BC0F-BF1592BDA4DB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F8B2BDD-95D8-46D4-9AFC-8088F99D4A03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FCB9F-274E-482C-BE97-9846FA8BCFC3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E901D0-8E1C-4553-8881-6BFA44A99B79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28E632-7369-4D8F-A182-5B5F6BE6DE33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0C51BF-32D2-415C-918F-33100700BA19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1F1153-A556-4930-A28A-4B3AA0B704DF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FB25E4-480D-47F9-93EB-1DD341829137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EE0F97-FDA8-49A1-AEAC-7374907AB4F0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94C89A-5EC5-464C-AE6F-7E8C0E2B8CBC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35C5C81-7E0A-4A47-8A09-F6140BF8E41E}" type="slidenum">
              <a:rPr lang="ru-RU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1781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pic>
        <p:nvPicPr>
          <p:cNvPr id="6" name="Picture 11" descr="Знак Лубни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213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971600" y="1412776"/>
            <a:ext cx="7680821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Виконання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Програми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економічного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соціального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розвитку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м.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Лубни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 2015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рік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1966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168275" y="980728"/>
          <a:ext cx="8975725" cy="4908550"/>
        </p:xfrm>
        <a:graphic>
          <a:graphicData uri="http://schemas.openxmlformats.org/presentationml/2006/ole">
            <p:oleObj spid="_x0000_s56321" name="Диаграмма" r:id="rId3" imgW="6019681" imgH="3295619" progId="MSGraph.Chart.8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864096" y="848172"/>
          <a:ext cx="7452320" cy="4885084"/>
        </p:xfrm>
        <a:graphic>
          <a:graphicData uri="http://schemas.openxmlformats.org/presentationml/2006/ole">
            <p:oleObj spid="_x0000_s88066" name="Диаграмма" r:id="rId3" imgW="4838690" imgH="3171720" progId="MSGraph.Chart.8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19097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graphicFrame>
        <p:nvGraphicFramePr>
          <p:cNvPr id="54273" name="Object 1"/>
          <p:cNvGraphicFramePr>
            <a:graphicFrameLocks noChangeAspect="1"/>
          </p:cNvGraphicFramePr>
          <p:nvPr/>
        </p:nvGraphicFramePr>
        <p:xfrm>
          <a:off x="185372" y="908720"/>
          <a:ext cx="8958628" cy="4509120"/>
        </p:xfrm>
        <a:graphic>
          <a:graphicData uri="http://schemas.openxmlformats.org/presentationml/2006/ole">
            <p:oleObj spid="_x0000_s54273" name="Диаграмма" r:id="rId3" imgW="6248321" imgH="2743335" progId="MSGraph.Chart.8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778098"/>
          </a:xfrm>
        </p:spPr>
        <p:txBody>
          <a:bodyPr/>
          <a:lstStyle/>
          <a:p>
            <a:r>
              <a:rPr lang="uk-UA" sz="2400" b="1" dirty="0" smtClean="0">
                <a:latin typeface="+mn-lt"/>
              </a:rPr>
              <a:t>Фінансування заходів з соціального захисту населення у 2015 році, тис. грн.</a:t>
            </a:r>
            <a:endParaRPr lang="uk-UA" sz="2400" b="1" dirty="0"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196975"/>
          <a:ext cx="8435280" cy="5256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400" b="1" dirty="0" smtClean="0"/>
              <a:t>Заборгованість з виплати заробітної плати у містах обласного значення Полтавської області, тис. грн.</a:t>
            </a:r>
            <a:endParaRPr lang="uk-UA" sz="24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19192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58427" y="1080120"/>
          <a:ext cx="8978069" cy="4365104"/>
        </p:xfrm>
        <a:graphic>
          <a:graphicData uri="http://schemas.openxmlformats.org/presentationml/2006/ole">
            <p:oleObj spid="_x0000_s52225" name="Диаграмма" r:id="rId3" imgW="6200812" imgH="3019477" progId="MSGraph.Chart.8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2181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graphicFrame>
        <p:nvGraphicFramePr>
          <p:cNvPr id="80897" name="Object 1"/>
          <p:cNvGraphicFramePr>
            <a:graphicFrameLocks noChangeAspect="1"/>
          </p:cNvGraphicFramePr>
          <p:nvPr/>
        </p:nvGraphicFramePr>
        <p:xfrm>
          <a:off x="211634" y="454413"/>
          <a:ext cx="8824862" cy="5782899"/>
        </p:xfrm>
        <a:graphic>
          <a:graphicData uri="http://schemas.openxmlformats.org/presentationml/2006/ole">
            <p:oleObj spid="_x0000_s80897" name="Диаграмма" r:id="rId3" imgW="5295970" imgH="3476745" progId="MSGraph.Chart.8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755576" y="764704"/>
          <a:ext cx="7992888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1781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pSp>
        <p:nvGrpSpPr>
          <p:cNvPr id="24" name="Group 1"/>
          <p:cNvGrpSpPr>
            <a:grpSpLocks noChangeAspect="1"/>
          </p:cNvGrpSpPr>
          <p:nvPr/>
        </p:nvGrpSpPr>
        <p:grpSpPr bwMode="auto">
          <a:xfrm>
            <a:off x="395536" y="576064"/>
            <a:ext cx="8462033" cy="5949280"/>
            <a:chOff x="720" y="719"/>
            <a:chExt cx="15360" cy="10800"/>
          </a:xfrm>
        </p:grpSpPr>
        <p:sp>
          <p:nvSpPr>
            <p:cNvPr id="25" name="AutoShape 17"/>
            <p:cNvSpPr>
              <a:spLocks noChangeAspect="1" noChangeArrowheads="1" noTextEdit="1"/>
            </p:cNvSpPr>
            <p:nvPr/>
          </p:nvSpPr>
          <p:spPr bwMode="auto">
            <a:xfrm>
              <a:off x="720" y="719"/>
              <a:ext cx="15360" cy="1080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6480" y="3419"/>
              <a:ext cx="4080" cy="378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8100" cmpd="dbl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53309" tIns="26654" rIns="53309" bIns="2665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ЦІЛІ ТА ЗАВДАННЯ ПРОГРАМИ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Rectangle 15"/>
            <p:cNvSpPr>
              <a:spLocks noChangeArrowheads="1"/>
            </p:cNvSpPr>
            <p:nvPr/>
          </p:nvSpPr>
          <p:spPr bwMode="auto">
            <a:xfrm>
              <a:off x="1200" y="3545"/>
              <a:ext cx="3599" cy="180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38100" cmpd="dbl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53309" tIns="26654" rIns="53309" bIns="2665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uk-UA" sz="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Покращення стану навколишнього природного середовища</a:t>
              </a:r>
              <a:endParaRPr kumimoji="0" lang="uk-U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Rectangle 14"/>
            <p:cNvSpPr>
              <a:spLocks noChangeArrowheads="1"/>
            </p:cNvSpPr>
            <p:nvPr/>
          </p:nvSpPr>
          <p:spPr bwMode="auto">
            <a:xfrm>
              <a:off x="4310" y="1079"/>
              <a:ext cx="3599" cy="180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38100" cmpd="dbl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53309" tIns="26654" rIns="53309" bIns="2665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Поліпшення якості та доступності освіти і медичного обслуго-вування, розвиток культури та спорту</a:t>
              </a:r>
            </a:p>
          </p:txBody>
        </p:sp>
        <p:sp>
          <p:nvSpPr>
            <p:cNvPr id="29" name="Rectangle 13"/>
            <p:cNvSpPr>
              <a:spLocks noChangeArrowheads="1"/>
            </p:cNvSpPr>
            <p:nvPr/>
          </p:nvSpPr>
          <p:spPr bwMode="auto">
            <a:xfrm>
              <a:off x="8693" y="1079"/>
              <a:ext cx="3599" cy="180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 w="38100" cmpd="dbl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53309" tIns="26654" rIns="53309" bIns="2665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uk-U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Підвищення якості життя та зростання добробуту населення</a:t>
              </a:r>
              <a:endParaRPr kumimoji="0" lang="uk-U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Rectangle 12"/>
            <p:cNvSpPr>
              <a:spLocks noChangeArrowheads="1"/>
            </p:cNvSpPr>
            <p:nvPr/>
          </p:nvSpPr>
          <p:spPr bwMode="auto">
            <a:xfrm>
              <a:off x="11760" y="3545"/>
              <a:ext cx="3730" cy="180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 w="38100" cmpd="dbl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53309" tIns="26654" rIns="53309" bIns="2665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uk-UA" sz="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Покращення інвестиційного клімату, зміцнення позитивного інвестиційного іміджу</a:t>
              </a:r>
              <a:endPara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Rectangle 11"/>
            <p:cNvSpPr>
              <a:spLocks noChangeArrowheads="1"/>
            </p:cNvSpPr>
            <p:nvPr/>
          </p:nvSpPr>
          <p:spPr bwMode="auto">
            <a:xfrm>
              <a:off x="1243" y="6160"/>
              <a:ext cx="3599" cy="180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 w="38100" cmpd="dbl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53309" tIns="26654" rIns="53309" bIns="26654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uk-UA" sz="1200" b="1" dirty="0" smtClean="0"/>
                <a:t>Створення сприятливих умов для подальшого розвитку малого і середнього підприємництва</a:t>
              </a:r>
              <a:endParaRPr lang="uk-UA" sz="1200" b="1" dirty="0"/>
            </a:p>
          </p:txBody>
        </p:sp>
        <p:sp>
          <p:nvSpPr>
            <p:cNvPr id="32" name="Rectangle 10"/>
            <p:cNvSpPr>
              <a:spLocks noChangeArrowheads="1"/>
            </p:cNvSpPr>
            <p:nvPr/>
          </p:nvSpPr>
          <p:spPr bwMode="auto">
            <a:xfrm>
              <a:off x="4380" y="8639"/>
              <a:ext cx="3599" cy="198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38100" cmpd="dbl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53309" tIns="26654" rIns="53309" bIns="26654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uk-UA" sz="800" b="1" dirty="0" smtClean="0"/>
            </a:p>
            <a:p>
              <a:pPr algn="ctr"/>
              <a:r>
                <a:rPr lang="uk-UA" sz="1200" b="1" dirty="0" smtClean="0"/>
                <a:t>Підвищення стійкості місцевої економіки за рахунок модернізації виробництва</a:t>
              </a:r>
              <a:endParaRPr lang="uk-UA" sz="1200" b="1" dirty="0"/>
            </a:p>
          </p:txBody>
        </p:sp>
        <p:sp>
          <p:nvSpPr>
            <p:cNvPr id="33" name="Rectangle 9"/>
            <p:cNvSpPr>
              <a:spLocks noChangeArrowheads="1"/>
            </p:cNvSpPr>
            <p:nvPr/>
          </p:nvSpPr>
          <p:spPr bwMode="auto">
            <a:xfrm>
              <a:off x="11760" y="6160"/>
              <a:ext cx="3730" cy="180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38100" cmpd="dbl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53309" tIns="26654" rIns="53309" bIns="26654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uk-UA" sz="1200" b="1" dirty="0" smtClean="0"/>
                <a:t>Підвищення конкурентоспроможності продукції та зміцнення позицій місцевих товаровиробників</a:t>
              </a:r>
              <a:endParaRPr lang="uk-UA" sz="1200" b="1" dirty="0"/>
            </a:p>
          </p:txBody>
        </p:sp>
        <p:sp>
          <p:nvSpPr>
            <p:cNvPr id="34" name="Line 8"/>
            <p:cNvSpPr>
              <a:spLocks noChangeShapeType="1"/>
            </p:cNvSpPr>
            <p:nvPr/>
          </p:nvSpPr>
          <p:spPr bwMode="auto">
            <a:xfrm flipH="1" flipV="1">
              <a:off x="5818" y="2892"/>
              <a:ext cx="1382" cy="88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 dirty="0"/>
            </a:p>
          </p:txBody>
        </p:sp>
        <p:sp>
          <p:nvSpPr>
            <p:cNvPr id="35" name="Line 7"/>
            <p:cNvSpPr>
              <a:spLocks noChangeShapeType="1"/>
            </p:cNvSpPr>
            <p:nvPr/>
          </p:nvSpPr>
          <p:spPr bwMode="auto">
            <a:xfrm flipV="1">
              <a:off x="9840" y="2892"/>
              <a:ext cx="1075" cy="88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 dirty="0"/>
            </a:p>
          </p:txBody>
        </p:sp>
        <p:sp>
          <p:nvSpPr>
            <p:cNvPr id="36" name="Line 6"/>
            <p:cNvSpPr>
              <a:spLocks noChangeShapeType="1"/>
            </p:cNvSpPr>
            <p:nvPr/>
          </p:nvSpPr>
          <p:spPr bwMode="auto">
            <a:xfrm flipV="1">
              <a:off x="10523" y="4460"/>
              <a:ext cx="1307" cy="26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 dirty="0"/>
            </a:p>
          </p:txBody>
        </p:sp>
        <p:sp>
          <p:nvSpPr>
            <p:cNvPr id="37" name="Line 5"/>
            <p:cNvSpPr>
              <a:spLocks noChangeShapeType="1"/>
            </p:cNvSpPr>
            <p:nvPr/>
          </p:nvSpPr>
          <p:spPr bwMode="auto">
            <a:xfrm flipH="1" flipV="1">
              <a:off x="4903" y="4199"/>
              <a:ext cx="1699" cy="52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 dirty="0"/>
            </a:p>
          </p:txBody>
        </p:sp>
        <p:sp>
          <p:nvSpPr>
            <p:cNvPr id="38" name="Line 4"/>
            <p:cNvSpPr>
              <a:spLocks noChangeShapeType="1"/>
            </p:cNvSpPr>
            <p:nvPr/>
          </p:nvSpPr>
          <p:spPr bwMode="auto">
            <a:xfrm flipH="1">
              <a:off x="4903" y="6421"/>
              <a:ext cx="1830" cy="52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 dirty="0"/>
            </a:p>
          </p:txBody>
        </p:sp>
        <p:sp>
          <p:nvSpPr>
            <p:cNvPr id="39" name="Line 3"/>
            <p:cNvSpPr>
              <a:spLocks noChangeShapeType="1"/>
            </p:cNvSpPr>
            <p:nvPr/>
          </p:nvSpPr>
          <p:spPr bwMode="auto">
            <a:xfrm>
              <a:off x="10262" y="6290"/>
              <a:ext cx="1568" cy="78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 dirty="0"/>
            </a:p>
          </p:txBody>
        </p:sp>
        <p:sp>
          <p:nvSpPr>
            <p:cNvPr id="40" name="Line 2"/>
            <p:cNvSpPr>
              <a:spLocks noChangeShapeType="1"/>
            </p:cNvSpPr>
            <p:nvPr/>
          </p:nvSpPr>
          <p:spPr bwMode="auto">
            <a:xfrm flipH="1">
              <a:off x="6732" y="7205"/>
              <a:ext cx="1176" cy="14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 dirty="0"/>
            </a:p>
          </p:txBody>
        </p:sp>
      </p:grp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749502" y="4930587"/>
            <a:ext cx="1982738" cy="1090701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  <a:ln w="38100" cmpd="dbl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53309" tIns="26654" rIns="53309" bIns="26654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uk-UA" sz="800" b="1" dirty="0" smtClean="0"/>
          </a:p>
          <a:p>
            <a:pPr algn="ctr"/>
            <a:r>
              <a:rPr lang="uk-UA" sz="1200" b="1" dirty="0" smtClean="0"/>
              <a:t>Розвиток внутрішнього виробництва, підтримка місцевих товаровиробників</a:t>
            </a:r>
            <a:endParaRPr lang="uk-UA" sz="1200" b="1" dirty="0"/>
          </a:p>
        </p:txBody>
      </p:sp>
      <p:sp>
        <p:nvSpPr>
          <p:cNvPr id="22" name="Line 2"/>
          <p:cNvSpPr>
            <a:spLocks noChangeShapeType="1"/>
          </p:cNvSpPr>
          <p:nvPr/>
        </p:nvSpPr>
        <p:spPr bwMode="auto">
          <a:xfrm>
            <a:off x="5076056" y="4149080"/>
            <a:ext cx="720080" cy="7920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1781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26988" y="549275"/>
          <a:ext cx="9009062" cy="5516563"/>
        </p:xfrm>
        <a:graphic>
          <a:graphicData uri="http://schemas.openxmlformats.org/presentationml/2006/ole">
            <p:oleObj spid="_x0000_s62466" name="Диаграмма" r:id="rId3" imgW="5667409" imgH="3476745" progId="MSGraph.Chart.8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0" y="692696"/>
          <a:ext cx="8814386" cy="5517232"/>
        </p:xfrm>
        <a:graphic>
          <a:graphicData uri="http://schemas.openxmlformats.org/presentationml/2006/ole">
            <p:oleObj spid="_x0000_s61441" name="Диаграмма" r:id="rId3" imgW="6553085" imgH="3590926" progId="MSGraph.Chart.8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pic>
        <p:nvPicPr>
          <p:cNvPr id="52226" name="Picture 2" descr="P3030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829" y="3429000"/>
            <a:ext cx="4398163" cy="3312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3" descr="020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7" y="44624"/>
            <a:ext cx="4416491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1Himfarm 02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3429000"/>
            <a:ext cx="4392488" cy="3294366"/>
          </a:xfrm>
          <a:prstGeom prst="rect">
            <a:avLst/>
          </a:prstGeom>
        </p:spPr>
      </p:pic>
      <p:pic>
        <p:nvPicPr>
          <p:cNvPr id="8" name="Рисунок 7" descr="16255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008" y="36004"/>
            <a:ext cx="4427984" cy="332098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/>
          <a:lstStyle/>
          <a:p>
            <a:r>
              <a:rPr lang="uk-UA" sz="1600" b="1" dirty="0" smtClean="0"/>
              <a:t>Обсяги реалізації промислової продукції у м. Лубни в 2014-2015 роках, </a:t>
            </a:r>
            <a:br>
              <a:rPr lang="uk-UA" sz="1600" b="1" dirty="0" smtClean="0"/>
            </a:br>
            <a:r>
              <a:rPr lang="uk-UA" sz="1600" b="1" dirty="0" smtClean="0"/>
              <a:t>тис. грн.</a:t>
            </a:r>
            <a:endParaRPr lang="uk-UA" sz="1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908720"/>
          <a:ext cx="8229600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27536" y="548680"/>
          <a:ext cx="9008960" cy="5517232"/>
        </p:xfrm>
        <a:graphic>
          <a:graphicData uri="http://schemas.openxmlformats.org/presentationml/2006/ole">
            <p:oleObj spid="_x0000_s82946" name="Диаграмма" r:id="rId3" imgW="5667409" imgH="3476745" progId="MSGraph.Chart.8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2057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73025" y="620688"/>
          <a:ext cx="9070975" cy="5400600"/>
        </p:xfrm>
        <a:graphic>
          <a:graphicData uri="http://schemas.openxmlformats.org/presentationml/2006/ole">
            <p:oleObj spid="_x0000_s58369" name="Диаграмма" r:id="rId3" imgW="5791311" imgH="3162272" progId="MSGraph.Chart.8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9817" y="188640"/>
            <a:ext cx="870667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Участь </a:t>
            </a:r>
            <a:r>
              <a:rPr lang="ru-RU" sz="2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Лубенської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міської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ради у конкурсах у 2015 </a:t>
            </a:r>
            <a:r>
              <a:rPr lang="ru-RU" sz="2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році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179512" y="548680"/>
          <a:ext cx="8856984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</TotalTime>
  <Words>445</Words>
  <Application>Microsoft Office PowerPoint</Application>
  <PresentationFormat>Экран (4:3)</PresentationFormat>
  <Paragraphs>70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Оформление по умолчанию</vt:lpstr>
      <vt:lpstr>Диаграмма</vt:lpstr>
      <vt:lpstr>Диаграмма Microsoft Graph</vt:lpstr>
      <vt:lpstr>Слайд 1</vt:lpstr>
      <vt:lpstr>Слайд 2</vt:lpstr>
      <vt:lpstr>Слайд 3</vt:lpstr>
      <vt:lpstr>Слайд 4</vt:lpstr>
      <vt:lpstr>Слайд 5</vt:lpstr>
      <vt:lpstr>Обсяги реалізації промислової продукції у м. Лубни в 2014-2015 роках,  тис. грн.</vt:lpstr>
      <vt:lpstr>Слайд 7</vt:lpstr>
      <vt:lpstr>Слайд 8</vt:lpstr>
      <vt:lpstr>Слайд 9</vt:lpstr>
      <vt:lpstr>Слайд 10</vt:lpstr>
      <vt:lpstr>Слайд 11</vt:lpstr>
      <vt:lpstr>Слайд 12</vt:lpstr>
      <vt:lpstr>Фінансування заходів з соціального захисту населення у 2015 році, тис. грн.</vt:lpstr>
      <vt:lpstr>Заборгованість з виплати заробітної плати у містах обласного значення Полтавської області, тис. грн.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Економ 1</dc:creator>
  <cp:lastModifiedBy>User</cp:lastModifiedBy>
  <cp:revision>251</cp:revision>
  <dcterms:created xsi:type="dcterms:W3CDTF">2012-12-19T13:38:25Z</dcterms:created>
  <dcterms:modified xsi:type="dcterms:W3CDTF">2016-03-30T06:43:02Z</dcterms:modified>
</cp:coreProperties>
</file>